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العالم</a:t>
            </a:r>
          </a:p>
          <a:p>
            <a:pPr algn="ctr" rtl="1">
              <a:spcBef>
                <a:spcPts val="1200"/>
              </a:spcBef>
            </a:pPr>
            <a:r>
              <a:rPr sz="3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تصعد الإمبراطوريات وتسقط؟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العصبية عند ابن خلدون إلى نظرية اللعبة — ثلاثة مؤشرات تُفسّر صعود الحضارات وانهيارها عبر خمسة آلاف سنة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شواهد التاريخ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النمط يتكرر — من سومر إلى الأزتيك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كل حضارة وكل عصر: الدولة الأقوى لا تنتصر.
من الهامش يأتي المحتل.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خمسة شواهد تاريخية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7724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058400" y="941832"/>
            <a:ext cx="1005840" cy="3200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٢٢١ ق.م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22960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تشين تُوحّد الصين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18872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الجبلية المعزولة الفقيرة — لا عاقل يُراهن عليها — وحّدت الصين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82880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058400" y="1993392"/>
            <a:ext cx="1005840" cy="320040"/>
          </a:xfrm>
          <a:prstGeom prst="roundRect">
            <a:avLst/>
          </a:prstGeom>
          <a:solidFill>
            <a:srgbClr val="0157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٣٣٠ ق.م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1874520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01579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المقدونيون يفتحون فارس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24028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مقدونيا الريفية سخر منها الإغريق — الإسكندر كنس فارس في عشر سنوات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288036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058400" y="3044952"/>
            <a:ext cx="1005840" cy="32004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٢٠٠ ق.م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2926080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روما تبتلع العالم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29184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القبيلة الإيطالية المغمورة — بنت إمبراطورية لم يشهد العالم مثلها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931919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058400" y="4096511"/>
            <a:ext cx="1005840" cy="32004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١٤٠٠ 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977639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الأزتيك — من مستنقع إلى إمبراطورية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8720" y="4343399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قبيلة مطرودة — حوّلوا المستنقع إلى أرض زراعية وابتلعوا كل المدن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4983480"/>
            <a:ext cx="10332720" cy="868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058400" y="5148072"/>
            <a:ext cx="1005840" cy="32004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٢٣٠٠ ق.م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8720" y="5029200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الأكاديون يُوحّدون سومر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88720" y="539496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منطقة معزولة قهروا مراكز التجارة — أول إمبراطورية في التاريخ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4400" y="6035040"/>
            <a:ext cx="1033272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الجامع المشترك: المجموعة الصاعدة لم تكن الأقوى — بل الأكثر طاقةً وانفتاحاً وتماسكاً.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الحياة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مراحل الإمبراطورية — من الشركة الناشئة إلى الانهيار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إمبراطورية تمر بالمراحل الخمس ذاتها.
النمط لا يُخطئ.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خمس مراحل في حياة كل إمبراطورية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77240"/>
            <a:ext cx="10332720" cy="91440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058400" y="914400"/>
            <a:ext cx="100584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نشأة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22960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التأسيس والتعاون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188720"/>
            <a:ext cx="8686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شعب فقير يتكاتف. الدين يُوحّد. الشعراء هم النخبة. طاقة عالية، تماسك عالٍ، انفتاح على التجريب.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1874520"/>
            <a:ext cx="9875520" cy="914400"/>
          </a:xfrm>
          <a:prstGeom prst="roundRect">
            <a:avLst/>
          </a:prstGeom>
          <a:solidFill>
            <a:srgbClr val="F9A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829800" y="2011680"/>
            <a:ext cx="100584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F9A825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تكلّس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1920240"/>
            <a:ext cx="82296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النخبة الوراثية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2286000"/>
            <a:ext cx="8229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النخبة تُورّث امتيازاتها. الدين يتحول لبيروقراطية. الجدارة تتراجع والوراثة تتقدم.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71600" y="2971800"/>
            <a:ext cx="9418320" cy="914400"/>
          </a:xfrm>
          <a:prstGeom prst="roundRect">
            <a:avLst/>
          </a:prstGeom>
          <a:solidFill>
            <a:srgbClr val="0157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601200" y="3108960"/>
            <a:ext cx="100584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01579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تنافس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3017520"/>
            <a:ext cx="77724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 المتحاربة / الإبداع الأقصى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3383280"/>
            <a:ext cx="7772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ذروة الإبداع الحضاري — عصر كونفوشيوس والفلاسفة الإغريق وابن رشد.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600200" y="4069079"/>
            <a:ext cx="8961120" cy="914400"/>
          </a:xfrm>
          <a:prstGeom prst="round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372600" y="4206239"/>
            <a:ext cx="100584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6A1B9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توازن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74520" y="4114799"/>
            <a:ext cx="73152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التزاوج النخبوي والسياسة السرية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20" y="4480559"/>
            <a:ext cx="7315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 تتزاوج. اللعبة تنتقل إلى الكواليس. الجمعيات السرية تُدير السلطة.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828800" y="5166360"/>
            <a:ext cx="8503920" cy="91440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144000" y="5303520"/>
            <a:ext cx="1005840" cy="320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4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سقوط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212080"/>
            <a:ext cx="6858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الانهيار وإعادة الضبط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858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FFFFE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الفساد يُعمي عن التهديد. المرتزقة يُسيطرون. الدورة تبدأ من جديد.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ميكانيكا السياسة الداخلية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الجمعيات السرية — كيف تُدار الإمبراطوريات من الداخل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تصبح القواعد الرسمية أداةً للمحافظة على الوضع القائم،
تُصبح كل قوة طامحة في حاجة إلى الغش بشكل سري.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المشكلة الثلاثية في السياسة السرية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188720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السرية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73736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تُحلّ عبر التسلسل الهرمي والتجزئة المعلوماتية — كل طبقة لا تعرف إلا ما تحتاجه. الأعضاء يتدرجون ببطء والأسرار لا تُكشف إلا لمن ثُبت ولاؤه.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58487" y="100584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1367" y="1188720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الثقة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41367" y="173736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تُبنى عبر التجاوز المشترك — حين يرتكب الأعضاء معاً فعلاً يُعرّض الجميع للعقوبة. التضامن في الخطيئة أقوى من أي عقد. الطقوس كانت الشكل التاريخي لهذا.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9447" y="100584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327" y="1188720"/>
            <a:ext cx="3108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التنسيق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2327" y="173736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يُحلّ عبر الأيديولوجيا المشتركة — رواية تُبرر وجود الجماعة وتمنحها رسالة. "نحن نخدم إلهاً يُريد ملكاً واحداً على العالم."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4480560"/>
            <a:ext cx="103327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تصبح كل فصيلة تدير جمعيتها السرية، تتحول السياسة إلى صراع بين جمعيات لا بين أفكار.</a:t>
            </a:r>
          </a:p>
          <a:p>
            <a:pPr algn="ctr" rtl="1">
              <a:spcBef>
                <a:spcPts val="10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الفائز لا يهتم بمصلحة الإمبراطورية — يهتم فقط بأن تُهزم الفصيلة المنافسة.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التجربة العملية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العالم — الدليل الحي في الفصل الدراسي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فريق يمثل دولة وكل دولة تُعطى موارد مختلفة.
الهدف: من يُنتج أكثر؟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نتائج لعبة العالم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241280" y="1188720"/>
            <a:ext cx="640080" cy="6400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78992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الولايات المتحدة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463040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الموارد متاحة. تصدّرت بلا جهد.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194560"/>
            <a:ext cx="10332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241280" y="2377440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267712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باكستان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651760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موارد. لكنها انتهت ثانية — رغم البداية من الصفر!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3383280"/>
            <a:ext cx="10332720" cy="1005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241280" y="3566160"/>
            <a:ext cx="640080" cy="64008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3456432"/>
            <a:ext cx="8686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اليابان / بريطانيا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840480"/>
            <a:ext cx="86868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موارد جيدة. توقع المركز. نالوا ما توقعوه.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572000"/>
            <a:ext cx="10332720" cy="16459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الأساسي: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باكستان بلا شيء كانت الأكثر طاقةً وإبداعاً وتماسكاً. الفقر لا يضمن الإبداع — لكن من أراد الخروج منه وجد في الطاقة والانفتاح والتماسك طريقه الوحيد.</a:t>
            </a:r>
          </a:p>
          <a:p>
            <a:pPr algn="ctr" rtl="1">
              <a:spcBef>
                <a:spcPts val="1000"/>
              </a:spcBef>
            </a:pPr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الدولة التي تملك أكثر الموارد ليست بالضرورة الأكثر إبداعاً.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المحرّك الحقيقي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القائد — من يُحوّل الفقراء إلى إمبراطورية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 وحده لا يصنع المؤشرات الثلاثة.
الفقر يُهيّئ التربة، لكن ثمة محرّك آخر لا غنى عنه.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القائد — المحوّل الذي يُعيد تشكيل الخيال الجمعي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463040"/>
            <a:ext cx="94183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يحتاج أي شعب إلى شخص يُوحّد خيال أفراده في رؤية مشتركة — يقول "نحن شعب واحد وأمامنا رسالة".</a:t>
            </a:r>
          </a:p>
          <a:p>
            <a:pPr algn="ctr" rtl="1">
              <a:spcBef>
                <a:spcPts val="1200"/>
              </a:spcBef>
            </a:pPr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يُشترط أن يكون قائداً عسكرياً.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108960"/>
            <a:ext cx="9418320" cy="164592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28600" rIns="457200" rtlCol="0" anchor="ctr"/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 جنكيز خان: قبائل مفككة مرتزقة — بعده: دمّروا العالم القديم في جيل واحد.</a:t>
            </a:r>
          </a:p>
          <a:p>
            <a:pPr algn="ctr" rtl="1">
              <a:spcBef>
                <a:spcPts val="1200"/>
              </a:spcBef>
            </a:pPr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 الإسلام: قبائل في حروب مستمرة — بعد النبي محمد ﷺ: قوة وسعت من المشرق إلى الأندلس في قرن.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1600" y="5029200"/>
            <a:ext cx="9418320" cy="64008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9728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شاعر  •  نبي  •  فيلسوف  •  قائد عسكري  •  كاهن  •  مفكّر  •  مصلح ديني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5852160"/>
            <a:ext cx="94183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المنظومة الدولية تسعى ضمنياً لمنع ظهور قائد يُوحّد الخيال الجمعي لأمة فقيرة.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ينتصر الأقوى دائماً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العصبية عند ابن خلدون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مؤشرات حيوية المجتمعات: الطاقة والانفتاح والتماسك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الأنماط المتكررة من سومر إلى الأزتيك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حياة الإمبراطوريات — من البداية إلى الانهيار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النظرية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توقعات نظرية اللعبة — أمم المستقبل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أي الأمم تمتلك الطاقة والانفتاح والتماسك الأعلى اليوم؟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مرشحات المستقبل وفق المؤشرات الثلاثة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188720"/>
            <a:ext cx="3108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8288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ألمانيا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37744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خسرت حربين عالميتين. الإهانة التاريخية تُجبر على التأمل والتجديد. لم تكن إمبراطورية عالمية بعد.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90407" y="4572000"/>
            <a:ext cx="3108960" cy="36576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هُزمت مرتين — لم تصل للقمة بعد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848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1367" y="1188720"/>
            <a:ext cx="3108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18288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اليابان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1367" y="237744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قُصفت بقنبلتين نوويتين. طاقتها واضحة، تماسكها الثقافي واضح. لكنها لم تُحوّل ثروتها إلى سيادة بعد.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41367" y="4572000"/>
            <a:ext cx="310896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مهانة الحرب لم تُنسَ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44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327" y="1188720"/>
            <a:ext cx="3108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327" y="18288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إسرائيل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327" y="237744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شعور بالتهديد الدائم يصنع تماسكاً استثنائياً. معدل إنجاب فوق مستوى الإحلال — الوحيدة بين دول الثروة.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92327" y="4572000"/>
            <a:ext cx="3108960" cy="3657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الشعور الدائم بالوجود المهدد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394960"/>
            <a:ext cx="103327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ليست نبوءة — بل تطبيق منطقي لنمط تاريخي.
من تسكنه الغطرسة بعد الصعود يبدأ الانحدار فوراً.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05156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0584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العصبية الخلدونية: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التماسك الجماعي هو المتغير الذي تجاهله المؤرخون — أسّسه ابن خلدون قبل سبعة قرون.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78308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92024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87452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المؤشرات الثلاثة: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 والانفتاح والتماسك — تُنبئ بالصعود والانهيار بدقة أعلى من الناتج القومي.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65176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78892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74320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الأطراف تهزم المراكز: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 يُجبر على الطاقة والإبداع والتماسك، بينما الثروة تُفرز الغرور والفساد.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520439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657599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611879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الإمبراطورية الخمسية: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تأسيس، نخبة وراثية، تنافس إبداعي، توازن وجمعيات سرية، سقوط.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3891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526280"/>
            <a:ext cx="457200" cy="45720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48056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الإمبراطوريات لا تعود: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الأمم التي تسقط لا تعود للقمة. موجة جديدة تأتي دائماً من الأطراف.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52578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5394960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34924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القائد شرط ضروري: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 يُهيّئ التربة لكنه لا يُنبت زرعاً. قائد يُوحّد الخيال الجمعي هو المحرك.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الخامس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لعبة العالم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تصعد الإمبراطوريات وتسقط؟ — من العصبية إلى نظرية اللعبة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التاريخية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ينتصر الأقوى؟ — دروس من الصين القديمة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الموارد والسكان والموقع الاستراتيجي مؤشرات ضرورية لكنها ليست كافية.
ثمة متغير آخر يتجاهله المؤرخون التقليديون.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حيث لا يتوقع أحد — الطرف المهمّش يهزم المركز العريق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371600"/>
            <a:ext cx="9418320" cy="868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86800" y="1481328"/>
            <a:ext cx="1828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تشين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5920" y="1481328"/>
            <a:ext cx="6766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الجبال، فقيرة، معزولة — وحّدت الصين كلها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2468880"/>
            <a:ext cx="9418320" cy="868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6800" y="2578608"/>
            <a:ext cx="1828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المقدونيون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2578608"/>
            <a:ext cx="6766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"بربر" في نظر الإغريق — فتحوا اليونان ثم فارس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71600" y="3566160"/>
            <a:ext cx="9418320" cy="868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86800" y="3675888"/>
            <a:ext cx="1828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الرومان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3675888"/>
            <a:ext cx="6766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قبيلة ريفية على نهر تيبر — بنوا أكبر إمبراطورية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0" y="4663439"/>
            <a:ext cx="9418320" cy="8686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86800" y="4773167"/>
            <a:ext cx="1828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الأزتيك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4773167"/>
            <a:ext cx="6766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قبيلة مطرودة في مستنقع — بنوا إمبراطورية تحكم الملايين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71600" y="5760720"/>
            <a:ext cx="9418320" cy="64008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9728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ليس استثناء — بل نمط يتكرر في كل حضارة وكل عصر. السؤال: لماذا؟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الجواب من التراث الإسلامي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ابن خلدون والعصبية — القانون الحديدي للتاريخ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أول نظرية علمية في فلسفة التاريخ — القرن الرابع عشر الميلادي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العصبية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2286000"/>
          </a:xfrm>
          <a:prstGeom prst="roundRect">
            <a:avLst/>
          </a:prstGeom>
          <a:solidFill>
            <a:srgbClr val="F5F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الشعوب الطرفية الفقيرة تنتصر على الشعوب الحضرية الثرية — لا لأنها أكثر ذكاءً أو أحسن تسليحاً، بل لأنها أكثر عصبية.</a:t>
            </a:r>
          </a:p>
          <a:p>
            <a:pPr algn="ctr" rtl="1">
              <a:spcBef>
                <a:spcPts val="1400"/>
              </a:spcBef>
            </a:pPr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العصبية = التماسك الجماعي — الشعور بأن أفراد المجموعة كلهم جسد واحد.</a:t>
            </a:r>
          </a:p>
          <a:p>
            <a:pPr algn="ctr" rtl="1">
              <a:spcBef>
                <a:spcPts val="800"/>
              </a:spcBef>
            </a:pPr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تنبع من الفقر والمعاناة المشتركة، لا من الثروة والرخاء.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657600"/>
            <a:ext cx="10332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18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المدن الثرية تُفرز الأنانية والفردية والفساد والترف — وهذه تُفتت العصبية من الداخل حتى تسقط أمام قبيلة لا تملك شيئاً غير الروح الجماعية.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5303520"/>
            <a:ext cx="6675120" cy="4572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ابن خلدون — المقدمة، القرن الرابع عشر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94360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يُوسّع هذا الدرس مفهوم العصبية إلى ثلاثة مؤشرات يمكن قياسها وتطبيقها على أي مجتمع.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الأدوات التحليلية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المؤشرات الثلاثة — مقياس حيوية المجتمعات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علاقة لها بالثروة أو عدد السكان أو الموقع الجغرافي.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مؤشرات تُخبرك بمدى حيوية مجتمع ما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280160"/>
            <a:ext cx="3108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طاقة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20116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Energy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56032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الإرادة على العمل الجاد والتركيز والحضور الذهني الكامل. الناس يُبدعون ويُنجزون لأن هدفاً واضحاً يستحق الجهد.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90407" y="4983480"/>
            <a:ext cx="3108960" cy="9144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5848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1367" y="1280160"/>
            <a:ext cx="3108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01579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انفتاح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0116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Openness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1367" y="256032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الاستعداد للاعتراف بالخطأ والتعلم منه والتكيف مع الجديد. التواضع الفكري الذي يُتيح تصحيح المسار.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41367" y="4983480"/>
            <a:ext cx="3108960" cy="91440"/>
          </a:xfrm>
          <a:prstGeom prst="rect">
            <a:avLst/>
          </a:prstGeom>
          <a:solidFill>
            <a:srgbClr val="0157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9447" y="1005840"/>
            <a:ext cx="34747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327" y="1280160"/>
            <a:ext cx="3108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تماسك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327" y="201168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Cohesion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327" y="256032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العصبية الخلدونية — الشعور بأننا فريق واحد. الاستعداد للتضحية من أجل الجماعة. الثقة المتبادلة.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2327" y="4983480"/>
            <a:ext cx="3108960" cy="9144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يكسب اللعبة ومن يخسرها؟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914400"/>
            <a:ext cx="5303520" cy="45720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18320" y="1005840"/>
            <a:ext cx="201168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الشعوب الصاعدة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5544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الفقر يُجبر على الإبداع والمبادرة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19456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المعاناة المشتركة تبني التماسك الجماعي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83463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التهديد الخارجي يُوحّد الانتماء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34747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لا شيء مكتسب فكل شيء يستحق الجهد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41148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الفشل يُعلّم لأن التكبّر ترف لا يُتاح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914400"/>
            <a:ext cx="5303520" cy="45720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17520" y="1005840"/>
            <a:ext cx="246888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الإمبراطوريات المنهارة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55448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الثروة تُفضي إلى الكسل والتواكل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19456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الغنى يُفرز الأنانية ويُحطّم العصبية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834639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النخبة لا تعترف بأخطائها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47472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الفساد يُهدر الطاقة في الصراعات الداخلية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114800"/>
            <a:ext cx="4754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الغطرسة تُعمي عن التهديد من الأطراف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760720"/>
            <a:ext cx="10332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الموارد تأتي لاحقاً كنتيجة، لا مقدمة شرط للانتصار.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1367</Words>
  <Application>Microsoft Macintosh PowerPoint</Application>
  <PresentationFormat>Widescreen</PresentationFormat>
  <Paragraphs>188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2026-03-13T17:24:08Z</dcterms:modified>
  <cp:category/>
</cp:coreProperties>
</file>